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2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2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notesSlides/notesSlide24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notesSlides/notesSlide25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notesSlides/notesSlide26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E0276F-A134-416F-BFD5-474C1F5A5ACD}">
  <a:tblStyle styleId="{9DE0276F-A134-416F-BFD5-474C1F5A5A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3.519342670005444</c:v>
                </c:pt>
                <c:pt idx="1">
                  <c:v>4.7858846210156871</c:v>
                </c:pt>
                <c:pt idx="2">
                  <c:v>3.4703483019484196</c:v>
                </c:pt>
                <c:pt idx="3">
                  <c:v>3.4113345766474295</c:v>
                </c:pt>
                <c:pt idx="4">
                  <c:v>3.3558068037939202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4AF-4681-802E-0EB3EE26B262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0.13768645448164407</c:v>
                  </c:pt>
                  <c:pt idx="1">
                    <c:v>0.34014433221086365</c:v>
                  </c:pt>
                  <c:pt idx="2">
                    <c:v>0.20840072475511701</c:v>
                  </c:pt>
                  <c:pt idx="3">
                    <c:v>0.16000806091654024</c:v>
                  </c:pt>
                  <c:pt idx="4">
                    <c:v>0.4161855355915498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3.4561371154161487</c:v>
                </c:pt>
                <c:pt idx="1">
                  <c:v>6.1694155982483379</c:v>
                </c:pt>
                <c:pt idx="2">
                  <c:v>4.4715498840219805</c:v>
                </c:pt>
                <c:pt idx="3">
                  <c:v>4.1082494220850041</c:v>
                </c:pt>
                <c:pt idx="4">
                  <c:v>4.2947577256335112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4AF-4681-802E-0EB3EE26B262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3.1587459170856826</c:v>
                </c:pt>
                <c:pt idx="1">
                  <c:v>8.5735129103711678</c:v>
                </c:pt>
                <c:pt idx="2">
                  <c:v>6.3935541737328077</c:v>
                </c:pt>
                <c:pt idx="3">
                  <c:v>5.129466132773512</c:v>
                </c:pt>
                <c:pt idx="4">
                  <c:v>5.0642681531010227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4AF-4681-802E-0EB3EE26B262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4AF-4681-802E-0EB3EE26B262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3.1849207519015899</c:v>
                </c:pt>
                <c:pt idx="1">
                  <c:v>9.9305083383803687</c:v>
                </c:pt>
                <c:pt idx="2">
                  <c:v>7.6194294066393295</c:v>
                </c:pt>
                <c:pt idx="3">
                  <c:v>6.6872428023793873</c:v>
                </c:pt>
                <c:pt idx="4">
                  <c:v>5.0511098478489336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4AF-4681-802E-0EB3EE26B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3.519342670005444</c:v>
                </c:pt>
                <c:pt idx="1">
                  <c:v>4.7858846210156871</c:v>
                </c:pt>
                <c:pt idx="2">
                  <c:v>3.4703483019484196</c:v>
                </c:pt>
                <c:pt idx="3">
                  <c:v>3.4113345766474295</c:v>
                </c:pt>
                <c:pt idx="4">
                  <c:v>3.3558068037939202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62-4D48-9C49-D2FEB041903D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0.13768645448164407</c:v>
                  </c:pt>
                  <c:pt idx="1">
                    <c:v>0.34014433221086365</c:v>
                  </c:pt>
                  <c:pt idx="2">
                    <c:v>0.20840072475511701</c:v>
                  </c:pt>
                  <c:pt idx="3">
                    <c:v>0.16000806091654024</c:v>
                  </c:pt>
                  <c:pt idx="4">
                    <c:v>0.4161855355915498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3.4561371154161487</c:v>
                </c:pt>
                <c:pt idx="1">
                  <c:v>6.1694155982483379</c:v>
                </c:pt>
                <c:pt idx="2">
                  <c:v>4.4715498840219805</c:v>
                </c:pt>
                <c:pt idx="3">
                  <c:v>4.1082494220850041</c:v>
                </c:pt>
                <c:pt idx="4">
                  <c:v>4.2947577256335112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62-4D48-9C49-D2FEB041903D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3.1587459170856826</c:v>
                </c:pt>
                <c:pt idx="1">
                  <c:v>8.5735129103711678</c:v>
                </c:pt>
                <c:pt idx="2">
                  <c:v>6.3935541737328077</c:v>
                </c:pt>
                <c:pt idx="3">
                  <c:v>5.129466132773512</c:v>
                </c:pt>
                <c:pt idx="4">
                  <c:v>5.0642681531010227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62-4D48-9C49-D2FEB041903D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262-4D48-9C49-D2FEB041903D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3.1849207519015899</c:v>
                </c:pt>
                <c:pt idx="1">
                  <c:v>9.9305083383803687</c:v>
                </c:pt>
                <c:pt idx="2">
                  <c:v>7.6194294066393295</c:v>
                </c:pt>
                <c:pt idx="3">
                  <c:v>6.6872428023793873</c:v>
                </c:pt>
                <c:pt idx="4">
                  <c:v>5.0511098478489336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262-4D48-9C49-D2FEB0419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Clustering of larvae,</a:t>
            </a:r>
          </a:p>
          <a:p>
            <a:pPr>
              <a:defRPr/>
            </a:pPr>
            <a:r>
              <a:rPr lang="nl-NL"/>
              <a:t>tiredness independent of weight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3.1385282738434763</c:v>
                </c:pt>
                <c:pt idx="1">
                  <c:v>6.2579887882199348</c:v>
                </c:pt>
                <c:pt idx="2">
                  <c:v>6.2618356863580491</c:v>
                </c:pt>
                <c:pt idx="3">
                  <c:v>5.3788291335695879</c:v>
                </c:pt>
                <c:pt idx="4">
                  <c:v>4.557245390178716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5C-4892-AAF9-E2FF4B95A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0.22934985951788908</c:v>
                        </c:pt>
                        <c:pt idx="1">
                          <c:v>0.17605702701968529</c:v>
                        </c:pt>
                        <c:pt idx="2">
                          <c:v>0.46479992297714928</c:v>
                        </c:pt>
                        <c:pt idx="3">
                          <c:v>0.26701233844889927</c:v>
                        </c:pt>
                        <c:pt idx="4">
                          <c:v>0.27126947339163249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0.22934985951788908</c:v>
                        </c:pt>
                        <c:pt idx="1">
                          <c:v>0.17605702701968529</c:v>
                        </c:pt>
                        <c:pt idx="2">
                          <c:v>0.46479992297714928</c:v>
                        </c:pt>
                        <c:pt idx="3">
                          <c:v>0.26701233844889927</c:v>
                        </c:pt>
                        <c:pt idx="4">
                          <c:v>0.27126947339163249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3.1829036825831358</c:v>
                      </c:pt>
                      <c:pt idx="1">
                        <c:v>3.125488559745536</c:v>
                      </c:pt>
                      <c:pt idx="2">
                        <c:v>4.4395220772340558</c:v>
                      </c:pt>
                      <c:pt idx="3">
                        <c:v>3.0763619542316443</c:v>
                      </c:pt>
                      <c:pt idx="4">
                        <c:v>2.951178273852928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C15C-4892-AAF9-E2FF4B95AADA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8.5699227983289522E-2</c:v>
                        </c:pt>
                        <c:pt idx="1">
                          <c:v>0.14225198851426721</c:v>
                        </c:pt>
                        <c:pt idx="2">
                          <c:v>0.2167798388997185</c:v>
                        </c:pt>
                        <c:pt idx="3">
                          <c:v>5.4638193842037018E-2</c:v>
                        </c:pt>
                        <c:pt idx="4">
                          <c:v>0.26223862953544924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3.3170977017341778</c:v>
                      </c:pt>
                      <c:pt idx="1">
                        <c:v>4.3043820938192141</c:v>
                      </c:pt>
                      <c:pt idx="2">
                        <c:v>4.710599186057431</c:v>
                      </c:pt>
                      <c:pt idx="3">
                        <c:v>3.9988864034194984</c:v>
                      </c:pt>
                      <c:pt idx="4">
                        <c:v>3.2807920913269357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15C-4892-AAF9-E2FF4B95AADA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3.3668025240943096</c:v>
                      </c:pt>
                      <c:pt idx="1">
                        <c:v>4.6468242383862162</c:v>
                      </c:pt>
                      <c:pt idx="2">
                        <c:v>5.5494516021777729</c:v>
                      </c:pt>
                      <c:pt idx="3">
                        <c:v>4.3248255557989621</c:v>
                      </c:pt>
                      <c:pt idx="4">
                        <c:v>3.9401895833448819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15C-4892-AAF9-E2FF4B95AADA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3.202308142233818</c:v>
                      </c:pt>
                      <c:pt idx="1">
                        <c:v>6.5702711761187969</c:v>
                      </c:pt>
                      <c:pt idx="2">
                        <c:v>6.995699921675298</c:v>
                      </c:pt>
                      <c:pt idx="3">
                        <c:v>5.8223534693055097</c:v>
                      </c:pt>
                      <c:pt idx="4">
                        <c:v>4.1650645100912147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15C-4892-AAF9-E2FF4B95AADA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  <c:max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Weight of larvae (length3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01-4A95-8D68-83BC368369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301-4A95-8D68-83BC368369FD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301-4A95-8D68-83BC368369FD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301-4A95-8D68-83BC368369FD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301-4A95-8D68-83BC368369FD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RMS of brood displacement </a:t>
            </a:r>
            <a:r>
              <a:rPr lang="nl-NL" sz="1600" dirty="0" err="1"/>
              <a:t>for</a:t>
            </a:r>
            <a:r>
              <a:rPr lang="nl-NL" sz="1600" dirty="0"/>
              <a:t> different </a:t>
            </a:r>
            <a:r>
              <a:rPr lang="nl-NL" sz="1600" dirty="0" err="1"/>
              <a:t>values</a:t>
            </a:r>
            <a:r>
              <a:rPr lang="nl-NL" sz="1600" dirty="0"/>
              <a:t> of </a:t>
            </a:r>
          </a:p>
          <a:p>
            <a:pPr>
              <a:defRPr sz="1600"/>
            </a:pPr>
            <a:r>
              <a:rPr lang="nl-NL" sz="1600" dirty="0"/>
              <a:t>maximum </a:t>
            </a:r>
            <a:r>
              <a:rPr lang="nl-NL" sz="1600" dirty="0" err="1"/>
              <a:t>tiredness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6.6505126533054432E-2</c:v>
                  </c:pt>
                  <c:pt idx="1">
                    <c:v>0.25464449824816382</c:v>
                  </c:pt>
                  <c:pt idx="2">
                    <c:v>8.4954884769547767E-2</c:v>
                  </c:pt>
                  <c:pt idx="3">
                    <c:v>3.6862117974309681E-2</c:v>
                  </c:pt>
                  <c:pt idx="4">
                    <c:v>0.20745300518409576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6.6505126533054432E-2</c:v>
                  </c:pt>
                  <c:pt idx="1">
                    <c:v>0.25464449824816382</c:v>
                  </c:pt>
                  <c:pt idx="2">
                    <c:v>8.4954884769547767E-2</c:v>
                  </c:pt>
                  <c:pt idx="3">
                    <c:v>3.6862117974309681E-2</c:v>
                  </c:pt>
                  <c:pt idx="4">
                    <c:v>0.20745300518409576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2.0631544262258621</c:v>
                </c:pt>
                <c:pt idx="1">
                  <c:v>3.6468205946157637</c:v>
                </c:pt>
                <c:pt idx="2">
                  <c:v>1.8115269022448039</c:v>
                </c:pt>
                <c:pt idx="3">
                  <c:v>1.9196396799276978</c:v>
                </c:pt>
                <c:pt idx="4">
                  <c:v>1.97776205171151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ED-4081-A1E9-11F612F5B545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8.5163397822230952E-2</c:v>
                  </c:pt>
                  <c:pt idx="1">
                    <c:v>0.20913871740711309</c:v>
                  </c:pt>
                  <c:pt idx="2">
                    <c:v>0.32849141549159644</c:v>
                  </c:pt>
                  <c:pt idx="3">
                    <c:v>0.19092793577023723</c:v>
                  </c:pt>
                  <c:pt idx="4">
                    <c:v>0.28515909952169399</c:v>
                  </c:pt>
                </c:numCache>
              </c:numRef>
            </c:plus>
            <c:minus>
              <c:numRef>
                <c:f>Sheet1!$B$18:$F$18</c:f>
                <c:numCache>
                  <c:formatCode>General</c:formatCode>
                  <c:ptCount val="5"/>
                  <c:pt idx="0">
                    <c:v>8.5163397822230952E-2</c:v>
                  </c:pt>
                  <c:pt idx="1">
                    <c:v>0.20913871740711309</c:v>
                  </c:pt>
                  <c:pt idx="2">
                    <c:v>0.32849141549159644</c:v>
                  </c:pt>
                  <c:pt idx="3">
                    <c:v>0.19092793577023723</c:v>
                  </c:pt>
                  <c:pt idx="4">
                    <c:v>0.28515909952169399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2.4257150216534962</c:v>
                </c:pt>
                <c:pt idx="1">
                  <c:v>7.6242627483903522</c:v>
                </c:pt>
                <c:pt idx="2">
                  <c:v>4.8072964046279214</c:v>
                </c:pt>
                <c:pt idx="3">
                  <c:v>4.145042095900588</c:v>
                </c:pt>
                <c:pt idx="4">
                  <c:v>4.3070412338013639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ED-4081-A1E9-11F612F5B545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2.3047315017077121</c:v>
                </c:pt>
                <c:pt idx="1">
                  <c:v>8.8665170958160022</c:v>
                </c:pt>
                <c:pt idx="2">
                  <c:v>6.2464098294785408</c:v>
                </c:pt>
                <c:pt idx="3">
                  <c:v>5.1904150436790735</c:v>
                </c:pt>
                <c:pt idx="4">
                  <c:v>6.2740206052486585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6ED-4081-A1E9-11F612F5B545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0.13983801959979289</c:v>
                  </c:pt>
                  <c:pt idx="1">
                    <c:v>0.18364507799951463</c:v>
                  </c:pt>
                  <c:pt idx="2">
                    <c:v>0.42610061645522684</c:v>
                  </c:pt>
                  <c:pt idx="3">
                    <c:v>0.49439672666227147</c:v>
                  </c:pt>
                  <c:pt idx="4">
                    <c:v>0.34186041858640082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0.13983801959979289</c:v>
                  </c:pt>
                  <c:pt idx="1">
                    <c:v>0.18364507799951463</c:v>
                  </c:pt>
                  <c:pt idx="2">
                    <c:v>0.42610061645522684</c:v>
                  </c:pt>
                  <c:pt idx="3">
                    <c:v>0.49439672666227147</c:v>
                  </c:pt>
                  <c:pt idx="4">
                    <c:v>0.34186041858640082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2.2706881912539241</c:v>
                </c:pt>
                <c:pt idx="1">
                  <c:v>11.767844897711981</c:v>
                </c:pt>
                <c:pt idx="2">
                  <c:v>7.8170753691938639</c:v>
                </c:pt>
                <c:pt idx="3">
                  <c:v>5.9020987676253842</c:v>
                </c:pt>
                <c:pt idx="4">
                  <c:v>7.5363372307771668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6ED-4081-A1E9-11F612F5B5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(length3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/>
                  <a:t>Root </a:t>
                </a:r>
                <a:r>
                  <a:rPr lang="nl-NL" sz="1200" dirty="0" err="1"/>
                  <a:t>mean</a:t>
                </a:r>
                <a:r>
                  <a:rPr lang="nl-NL" sz="1200" dirty="0"/>
                  <a:t> square displacement of brood (mm)</a:t>
                </a:r>
              </a:p>
            </c:rich>
          </c:tx>
          <c:layout>
            <c:manualLayout>
              <c:xMode val="edge"/>
              <c:yMode val="edge"/>
              <c:x val="2.4943306203991249E-2"/>
              <c:y val="0.21095890410958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RMS of brood displacement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2.3047315017077121</c:v>
                </c:pt>
                <c:pt idx="1">
                  <c:v>8.8665170958160022</c:v>
                </c:pt>
                <c:pt idx="2">
                  <c:v>6.2464098294785408</c:v>
                </c:pt>
                <c:pt idx="3">
                  <c:v>5.1904150436790735</c:v>
                </c:pt>
                <c:pt idx="4">
                  <c:v>6.2740206052486585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DE6-478A-8163-E9BB7F10D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25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6.6505126533054432E-2</c:v>
                        </c:pt>
                        <c:pt idx="1">
                          <c:v>0.25464449824816382</c:v>
                        </c:pt>
                        <c:pt idx="2">
                          <c:v>8.4954884769547767E-2</c:v>
                        </c:pt>
                        <c:pt idx="3">
                          <c:v>3.6862117974309681E-2</c:v>
                        </c:pt>
                        <c:pt idx="4">
                          <c:v>0.20745300518409576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6.6505126533054432E-2</c:v>
                        </c:pt>
                        <c:pt idx="1">
                          <c:v>0.25464449824816382</c:v>
                        </c:pt>
                        <c:pt idx="2">
                          <c:v>8.4954884769547767E-2</c:v>
                        </c:pt>
                        <c:pt idx="3">
                          <c:v>3.6862117974309681E-2</c:v>
                        </c:pt>
                        <c:pt idx="4">
                          <c:v>0.20745300518409576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2.0631544262258621</c:v>
                      </c:pt>
                      <c:pt idx="1">
                        <c:v>3.6468205946157637</c:v>
                      </c:pt>
                      <c:pt idx="2">
                        <c:v>1.8115269022448039</c:v>
                      </c:pt>
                      <c:pt idx="3">
                        <c:v>1.9196396799276978</c:v>
                      </c:pt>
                      <c:pt idx="4">
                        <c:v>1.97776205171151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4DE6-478A-8163-E9BB7F10D817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50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8.5163397822230952E-2</c:v>
                        </c:pt>
                        <c:pt idx="1">
                          <c:v>0.20913871740711309</c:v>
                        </c:pt>
                        <c:pt idx="2">
                          <c:v>0.32849141549159644</c:v>
                        </c:pt>
                        <c:pt idx="3">
                          <c:v>0.19092793577023723</c:v>
                        </c:pt>
                        <c:pt idx="4">
                          <c:v>0.28515909952169399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8.5163397822230952E-2</c:v>
                        </c:pt>
                        <c:pt idx="1">
                          <c:v>0.20913871740711309</c:v>
                        </c:pt>
                        <c:pt idx="2">
                          <c:v>0.32849141549159644</c:v>
                        </c:pt>
                        <c:pt idx="3">
                          <c:v>0.19092793577023723</c:v>
                        </c:pt>
                        <c:pt idx="4">
                          <c:v>0.28515909952169399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2.4257150216534962</c:v>
                      </c:pt>
                      <c:pt idx="1">
                        <c:v>7.6242627483903522</c:v>
                      </c:pt>
                      <c:pt idx="2">
                        <c:v>4.8072964046279214</c:v>
                      </c:pt>
                      <c:pt idx="3">
                        <c:v>4.145042095900588</c:v>
                      </c:pt>
                      <c:pt idx="4">
                        <c:v>4.3070412338013639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DE6-478A-8163-E9BB7F10D817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Sheet1!$A$28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0.13983801959979289</c:v>
                        </c:pt>
                        <c:pt idx="1">
                          <c:v>0.18364507799951463</c:v>
                        </c:pt>
                        <c:pt idx="2">
                          <c:v>0.42610061645522684</c:v>
                        </c:pt>
                        <c:pt idx="3">
                          <c:v>0.49439672666227147</c:v>
                        </c:pt>
                        <c:pt idx="4">
                          <c:v>0.34186041858640082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0.13983801959979289</c:v>
                        </c:pt>
                        <c:pt idx="1">
                          <c:v>0.18364507799951463</c:v>
                        </c:pt>
                        <c:pt idx="2">
                          <c:v>0.42610061645522684</c:v>
                        </c:pt>
                        <c:pt idx="3">
                          <c:v>0.49439672666227147</c:v>
                        </c:pt>
                        <c:pt idx="4">
                          <c:v>0.34186041858640082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Sheet1!$B$33:$F$33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2.2706881912539241</c:v>
                      </c:pt>
                      <c:pt idx="1">
                        <c:v>11.767844897711981</c:v>
                      </c:pt>
                      <c:pt idx="2">
                        <c:v>7.8170753691938639</c:v>
                      </c:pt>
                      <c:pt idx="3">
                        <c:v>5.9020987676253842</c:v>
                      </c:pt>
                      <c:pt idx="4">
                        <c:v>7.5363372307771668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DE6-478A-8163-E9BB7F10D817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Root mean square displacement of brood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Duration of movement for different values of </a:t>
            </a:r>
          </a:p>
          <a:p>
            <a:pPr>
              <a:defRPr sz="1600"/>
            </a:pPr>
            <a:r>
              <a:rPr lang="nl-NL" sz="1600"/>
              <a:t>maximum tiredness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9.4014284313864757E-2</c:v>
                  </c:pt>
                  <c:pt idx="1">
                    <c:v>2.7897231446960949E-2</c:v>
                  </c:pt>
                  <c:pt idx="2">
                    <c:v>0</c:v>
                  </c:pt>
                  <c:pt idx="3">
                    <c:v>8.5010012692209772E-2</c:v>
                  </c:pt>
                  <c:pt idx="4">
                    <c:v>1.5973384223958647E-2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9.4014284313864757E-2</c:v>
                  </c:pt>
                  <c:pt idx="1">
                    <c:v>2.7897231446960949E-2</c:v>
                  </c:pt>
                  <c:pt idx="2">
                    <c:v>0</c:v>
                  </c:pt>
                  <c:pt idx="3">
                    <c:v>8.5010012692209772E-2</c:v>
                  </c:pt>
                  <c:pt idx="4">
                    <c:v>1.5973384223958647E-2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5.0549059578579225</c:v>
                </c:pt>
                <c:pt idx="1">
                  <c:v>15.83297382669306</c:v>
                </c:pt>
                <c:pt idx="2">
                  <c:v>10</c:v>
                </c:pt>
                <c:pt idx="3">
                  <c:v>10.365989832312719</c:v>
                </c:pt>
                <c:pt idx="4">
                  <c:v>10.846010213610601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E0-42A0-963F-CB6B60FC81FC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0.27511524865650261</c:v>
                  </c:pt>
                  <c:pt idx="1">
                    <c:v>0.27661287350193026</c:v>
                  </c:pt>
                  <c:pt idx="2">
                    <c:v>4.7727272727399843E-3</c:v>
                  </c:pt>
                  <c:pt idx="3">
                    <c:v>0.5863891758692007</c:v>
                  </c:pt>
                  <c:pt idx="4">
                    <c:v>0.28037116812161667</c:v>
                  </c:pt>
                </c:numCache>
              </c:numRef>
            </c:plus>
            <c:minus>
              <c:numRef>
                <c:f>Sheet1!$B$18:$F$18</c:f>
                <c:numCache>
                  <c:formatCode>General</c:formatCode>
                  <c:ptCount val="5"/>
                  <c:pt idx="0">
                    <c:v>0.27511524865650261</c:v>
                  </c:pt>
                  <c:pt idx="1">
                    <c:v>0.27661287350193026</c:v>
                  </c:pt>
                  <c:pt idx="2">
                    <c:v>4.7727272727399843E-3</c:v>
                  </c:pt>
                  <c:pt idx="3">
                    <c:v>0.5863891758692007</c:v>
                  </c:pt>
                  <c:pt idx="4">
                    <c:v>0.28037116812161667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6.0843611734835088</c:v>
                </c:pt>
                <c:pt idx="1">
                  <c:v>29.293974713585165</c:v>
                </c:pt>
                <c:pt idx="2">
                  <c:v>18.995227272727259</c:v>
                </c:pt>
                <c:pt idx="3">
                  <c:v>16.549508201529484</c:v>
                </c:pt>
                <c:pt idx="4">
                  <c:v>19.79430154702662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E0-42A0-963F-CB6B60FC81FC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5.522554263836744</c:v>
                </c:pt>
                <c:pt idx="1">
                  <c:v>43.278030044321163</c:v>
                </c:pt>
                <c:pt idx="2">
                  <c:v>27.769290024402562</c:v>
                </c:pt>
                <c:pt idx="3">
                  <c:v>21.705247254764281</c:v>
                </c:pt>
                <c:pt idx="4">
                  <c:v>26.098078782697979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8E0-42A0-963F-CB6B60FC81FC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0.36198148963605542</c:v>
                  </c:pt>
                  <c:pt idx="1">
                    <c:v>0.51723844143079534</c:v>
                  </c:pt>
                  <c:pt idx="2">
                    <c:v>8.8251287573653442E-2</c:v>
                  </c:pt>
                  <c:pt idx="3">
                    <c:v>0.53720180981054844</c:v>
                  </c:pt>
                  <c:pt idx="4">
                    <c:v>0.81946285418701992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0.36198148963605542</c:v>
                  </c:pt>
                  <c:pt idx="1">
                    <c:v>0.51723844143079534</c:v>
                  </c:pt>
                  <c:pt idx="2">
                    <c:v>8.8251287573653442E-2</c:v>
                  </c:pt>
                  <c:pt idx="3">
                    <c:v>0.53720180981054844</c:v>
                  </c:pt>
                  <c:pt idx="4">
                    <c:v>0.81946285418701992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5.5723033044215136</c:v>
                </c:pt>
                <c:pt idx="1">
                  <c:v>52.844061927082592</c:v>
                </c:pt>
                <c:pt idx="2">
                  <c:v>36.697917342703342</c:v>
                </c:pt>
                <c:pt idx="3">
                  <c:v>21.252896580856518</c:v>
                </c:pt>
                <c:pt idx="4">
                  <c:v>33.546846366856798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8E0-42A0-963F-CB6B60FC8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Mean duration of movement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Duration of movement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5.522554263836744</c:v>
                </c:pt>
                <c:pt idx="1">
                  <c:v>43.278030044321163</c:v>
                </c:pt>
                <c:pt idx="2">
                  <c:v>27.769290024402562</c:v>
                </c:pt>
                <c:pt idx="3">
                  <c:v>21.705247254764281</c:v>
                </c:pt>
                <c:pt idx="4">
                  <c:v>26.098078782697979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9E-43CE-831E-82B863452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25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9.4014284313864757E-2</c:v>
                        </c:pt>
                        <c:pt idx="1">
                          <c:v>2.7897231446960949E-2</c:v>
                        </c:pt>
                        <c:pt idx="2">
                          <c:v>0</c:v>
                        </c:pt>
                        <c:pt idx="3">
                          <c:v>8.5010012692209772E-2</c:v>
                        </c:pt>
                        <c:pt idx="4">
                          <c:v>1.5973384223958647E-2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9.4014284313864757E-2</c:v>
                        </c:pt>
                        <c:pt idx="1">
                          <c:v>2.7897231446960949E-2</c:v>
                        </c:pt>
                        <c:pt idx="2">
                          <c:v>0</c:v>
                        </c:pt>
                        <c:pt idx="3">
                          <c:v>8.5010012692209772E-2</c:v>
                        </c:pt>
                        <c:pt idx="4">
                          <c:v>1.5973384223958647E-2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5.0549059578579225</c:v>
                      </c:pt>
                      <c:pt idx="1">
                        <c:v>15.83297382669306</c:v>
                      </c:pt>
                      <c:pt idx="2">
                        <c:v>10</c:v>
                      </c:pt>
                      <c:pt idx="3">
                        <c:v>10.365989832312719</c:v>
                      </c:pt>
                      <c:pt idx="4">
                        <c:v>10.846010213610601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19E-43CE-831E-82B8634524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50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0.27511524865650261</c:v>
                        </c:pt>
                        <c:pt idx="1">
                          <c:v>0.27661287350193026</c:v>
                        </c:pt>
                        <c:pt idx="2">
                          <c:v>4.7727272727399843E-3</c:v>
                        </c:pt>
                        <c:pt idx="3">
                          <c:v>0.5863891758692007</c:v>
                        </c:pt>
                        <c:pt idx="4">
                          <c:v>0.28037116812161667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0.27511524865650261</c:v>
                        </c:pt>
                        <c:pt idx="1">
                          <c:v>0.27661287350193026</c:v>
                        </c:pt>
                        <c:pt idx="2">
                          <c:v>4.7727272727399843E-3</c:v>
                        </c:pt>
                        <c:pt idx="3">
                          <c:v>0.5863891758692007</c:v>
                        </c:pt>
                        <c:pt idx="4">
                          <c:v>0.28037116812161667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6.0843611734835088</c:v>
                      </c:pt>
                      <c:pt idx="1">
                        <c:v>29.293974713585165</c:v>
                      </c:pt>
                      <c:pt idx="2">
                        <c:v>18.995227272727259</c:v>
                      </c:pt>
                      <c:pt idx="3">
                        <c:v>16.549508201529484</c:v>
                      </c:pt>
                      <c:pt idx="4">
                        <c:v>19.79430154702662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19E-43CE-831E-82B86345249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Sheet1!$A$28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0.36198148963605542</c:v>
                        </c:pt>
                        <c:pt idx="1">
                          <c:v>0.51723844143079534</c:v>
                        </c:pt>
                        <c:pt idx="2">
                          <c:v>8.8251287573653442E-2</c:v>
                        </c:pt>
                        <c:pt idx="3">
                          <c:v>0.53720180981054844</c:v>
                        </c:pt>
                        <c:pt idx="4">
                          <c:v>0.81946285418701992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0.36198148963605542</c:v>
                        </c:pt>
                        <c:pt idx="1">
                          <c:v>0.51723844143079534</c:v>
                        </c:pt>
                        <c:pt idx="2">
                          <c:v>8.8251287573653442E-2</c:v>
                        </c:pt>
                        <c:pt idx="3">
                          <c:v>0.53720180981054844</c:v>
                        </c:pt>
                        <c:pt idx="4">
                          <c:v>0.81946285418701992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Sheet1!$B$33:$F$33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5.5723033044215136</c:v>
                      </c:pt>
                      <c:pt idx="1">
                        <c:v>52.844061927082592</c:v>
                      </c:pt>
                      <c:pt idx="2">
                        <c:v>36.697917342703342</c:v>
                      </c:pt>
                      <c:pt idx="3">
                        <c:v>21.252896580856518</c:v>
                      </c:pt>
                      <c:pt idx="4">
                        <c:v>33.546846366856798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19E-43CE-831E-82B863452495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Mean duration of movement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0.11990171142872112</c:v>
                  </c:pt>
                  <c:pt idx="1">
                    <c:v>0.28472899409874924</c:v>
                  </c:pt>
                  <c:pt idx="2">
                    <c:v>0.31270694529347376</c:v>
                  </c:pt>
                  <c:pt idx="3">
                    <c:v>0.16596864318474727</c:v>
                  </c:pt>
                  <c:pt idx="4">
                    <c:v>0.34318252312721981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0.11990171142872112</c:v>
                  </c:pt>
                  <c:pt idx="1">
                    <c:v>0.28472899409874924</c:v>
                  </c:pt>
                  <c:pt idx="2">
                    <c:v>0.31270694529347376</c:v>
                  </c:pt>
                  <c:pt idx="3">
                    <c:v>0.16596864318474727</c:v>
                  </c:pt>
                  <c:pt idx="4">
                    <c:v>0.34318252312721981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4.1039229006509377</c:v>
                </c:pt>
                <c:pt idx="1">
                  <c:v>6.4344867535429557</c:v>
                </c:pt>
                <c:pt idx="2">
                  <c:v>3.2032345803943256</c:v>
                </c:pt>
                <c:pt idx="3">
                  <c:v>2.722848794023796</c:v>
                </c:pt>
                <c:pt idx="4">
                  <c:v>3.3089351809656575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42E-4F6F-BD1B-41D9F53D77AD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0.14961054473194552</c:v>
                  </c:pt>
                  <c:pt idx="1">
                    <c:v>0.22196154440093557</c:v>
                  </c:pt>
                  <c:pt idx="2">
                    <c:v>0.48002330517636876</c:v>
                  </c:pt>
                  <c:pt idx="3">
                    <c:v>0.36279840773365357</c:v>
                  </c:pt>
                  <c:pt idx="4">
                    <c:v>0.23996890081329325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6.4115255631654794E-2</c:v>
                  </c:pt>
                  <c:pt idx="1">
                    <c:v>0.22944822318540714</c:v>
                  </c:pt>
                  <c:pt idx="2">
                    <c:v>0.23001465710230137</c:v>
                  </c:pt>
                  <c:pt idx="3">
                    <c:v>0.13498099190959895</c:v>
                  </c:pt>
                  <c:pt idx="4">
                    <c:v>0.21615180551518495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4.1108916062321761</c:v>
                </c:pt>
                <c:pt idx="1">
                  <c:v>8.7981088201247299</c:v>
                </c:pt>
                <c:pt idx="2">
                  <c:v>5.7603224506051118</c:v>
                </c:pt>
                <c:pt idx="3">
                  <c:v>5.0455960349438254</c:v>
                </c:pt>
                <c:pt idx="4">
                  <c:v>5.0713600278968842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42E-4F6F-BD1B-41D9F53D77AD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6.4115255631654794E-2</c:v>
                  </c:pt>
                  <c:pt idx="1">
                    <c:v>0.22944822318540714</c:v>
                  </c:pt>
                  <c:pt idx="2">
                    <c:v>0.23001465710230137</c:v>
                  </c:pt>
                  <c:pt idx="3">
                    <c:v>0.13498099190959895</c:v>
                  </c:pt>
                  <c:pt idx="4">
                    <c:v>0.21615180551518495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6.4115255631654794E-2</c:v>
                  </c:pt>
                  <c:pt idx="1">
                    <c:v>0.22944822318540714</c:v>
                  </c:pt>
                  <c:pt idx="2">
                    <c:v>0.23001465710230137</c:v>
                  </c:pt>
                  <c:pt idx="3">
                    <c:v>0.13498099190959895</c:v>
                  </c:pt>
                  <c:pt idx="4">
                    <c:v>0.21615180551518495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4.0372433604609865</c:v>
                </c:pt>
                <c:pt idx="1">
                  <c:v>10.457350698594142</c:v>
                </c:pt>
                <c:pt idx="2">
                  <c:v>8.1007646530994624</c:v>
                </c:pt>
                <c:pt idx="3">
                  <c:v>6.2043412282215842</c:v>
                </c:pt>
                <c:pt idx="4">
                  <c:v>7.0227398280979667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42E-4F6F-BD1B-41D9F53D77AD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3.67399569452893</c:v>
                </c:pt>
                <c:pt idx="1">
                  <c:v>10.961421337369888</c:v>
                </c:pt>
                <c:pt idx="2">
                  <c:v>9.64622482005114</c:v>
                </c:pt>
                <c:pt idx="3">
                  <c:v>6.9422186858501531</c:v>
                </c:pt>
                <c:pt idx="4">
                  <c:v>8.2977535362113688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42E-4F6F-BD1B-41D9F53D77AD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3.7871259752302797</c:v>
                </c:pt>
                <c:pt idx="1">
                  <c:v>11.174249750386419</c:v>
                </c:pt>
                <c:pt idx="2">
                  <c:v>11.07906340298184</c:v>
                </c:pt>
                <c:pt idx="3">
                  <c:v>6.3347107676100176</c:v>
                </c:pt>
                <c:pt idx="4">
                  <c:v>8.1368848468775603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42E-4F6F-BD1B-41D9F53D7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dirty="0" err="1"/>
                  <a:t>Weight</a:t>
                </a:r>
                <a:r>
                  <a:rPr lang="nl-NL" dirty="0"/>
                  <a:t> of </a:t>
                </a:r>
                <a:r>
                  <a:rPr lang="nl-NL" dirty="0" err="1"/>
                  <a:t>larvae</a:t>
                </a:r>
                <a:r>
                  <a:rPr lang="nl-NL" dirty="0"/>
                  <a:t> (length</a:t>
                </a:r>
                <a:r>
                  <a:rPr lang="nl-NL" baseline="30000" dirty="0"/>
                  <a:t>3</a:t>
                </a:r>
                <a:r>
                  <a:rPr lang="nl-NL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Average distance to center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3.67399569452893</c:v>
                </c:pt>
                <c:pt idx="1">
                  <c:v>10.961421337369888</c:v>
                </c:pt>
                <c:pt idx="2">
                  <c:v>9.64622482005114</c:v>
                </c:pt>
                <c:pt idx="3">
                  <c:v>6.9422186858501531</c:v>
                </c:pt>
                <c:pt idx="4">
                  <c:v>8.2977535362113688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2B-4B4C-A6CE-AFBD5C3FD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0.11990171142872112</c:v>
                        </c:pt>
                        <c:pt idx="1">
                          <c:v>0.28472899409874924</c:v>
                        </c:pt>
                        <c:pt idx="2">
                          <c:v>0.31270694529347376</c:v>
                        </c:pt>
                        <c:pt idx="3">
                          <c:v>0.16596864318474727</c:v>
                        </c:pt>
                        <c:pt idx="4">
                          <c:v>0.34318252312721981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0.11990171142872112</c:v>
                        </c:pt>
                        <c:pt idx="1">
                          <c:v>0.28472899409874924</c:v>
                        </c:pt>
                        <c:pt idx="2">
                          <c:v>0.31270694529347376</c:v>
                        </c:pt>
                        <c:pt idx="3">
                          <c:v>0.16596864318474727</c:v>
                        </c:pt>
                        <c:pt idx="4">
                          <c:v>0.34318252312721981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4.1039229006509377</c:v>
                      </c:pt>
                      <c:pt idx="1">
                        <c:v>6.4344867535429557</c:v>
                      </c:pt>
                      <c:pt idx="2">
                        <c:v>3.2032345803943256</c:v>
                      </c:pt>
                      <c:pt idx="3">
                        <c:v>2.722848794023796</c:v>
                      </c:pt>
                      <c:pt idx="4">
                        <c:v>3.3089351809656575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52B-4B4C-A6CE-AFBD5C3FD1E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0.14961054473194552</c:v>
                        </c:pt>
                        <c:pt idx="1">
                          <c:v>0.22196154440093557</c:v>
                        </c:pt>
                        <c:pt idx="2">
                          <c:v>0.48002330517636876</c:v>
                        </c:pt>
                        <c:pt idx="3">
                          <c:v>0.36279840773365357</c:v>
                        </c:pt>
                        <c:pt idx="4">
                          <c:v>0.23996890081329325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4.1108916062321761</c:v>
                      </c:pt>
                      <c:pt idx="1">
                        <c:v>8.7981088201247299</c:v>
                      </c:pt>
                      <c:pt idx="2">
                        <c:v>5.7603224506051118</c:v>
                      </c:pt>
                      <c:pt idx="3">
                        <c:v>5.0455960349438254</c:v>
                      </c:pt>
                      <c:pt idx="4">
                        <c:v>5.0713600278968842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52B-4B4C-A6CE-AFBD5C3FD1E2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4.0372433604609865</c:v>
                      </c:pt>
                      <c:pt idx="1">
                        <c:v>10.457350698594142</c:v>
                      </c:pt>
                      <c:pt idx="2">
                        <c:v>8.1007646530994624</c:v>
                      </c:pt>
                      <c:pt idx="3">
                        <c:v>6.2043412282215842</c:v>
                      </c:pt>
                      <c:pt idx="4">
                        <c:v>7.0227398280979667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52B-4B4C-A6CE-AFBD5C3FD1E2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3.7871259752302797</c:v>
                      </c:pt>
                      <c:pt idx="1">
                        <c:v>11.174249750386419</c:v>
                      </c:pt>
                      <c:pt idx="2">
                        <c:v>11.07906340298184</c:v>
                      </c:pt>
                      <c:pt idx="3">
                        <c:v>6.3347107676100176</c:v>
                      </c:pt>
                      <c:pt idx="4">
                        <c:v>8.1368848468775603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52B-4B4C-A6CE-AFBD5C3FD1E2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center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4D-4C4F-A933-11E76F96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14D-4C4F-A933-11E76F9609BF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14D-4C4F-A933-11E76F9609BF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14D-4C4F-A933-11E76F9609BF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14D-4C4F-A933-11E76F9609BF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3.519342670005444</c:v>
                </c:pt>
                <c:pt idx="1">
                  <c:v>4.7858846210156871</c:v>
                </c:pt>
                <c:pt idx="2">
                  <c:v>3.4703483019484196</c:v>
                </c:pt>
                <c:pt idx="3">
                  <c:v>3.4113345766474295</c:v>
                </c:pt>
                <c:pt idx="4">
                  <c:v>3.3558068037939202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48-4FBC-BB97-4EC8FEC91060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0.13768645448164407</c:v>
                  </c:pt>
                  <c:pt idx="1">
                    <c:v>0.34014433221086365</c:v>
                  </c:pt>
                  <c:pt idx="2">
                    <c:v>0.20840072475511701</c:v>
                  </c:pt>
                  <c:pt idx="3">
                    <c:v>0.16000806091654024</c:v>
                  </c:pt>
                  <c:pt idx="4">
                    <c:v>0.4161855355915498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3.4561371154161487</c:v>
                </c:pt>
                <c:pt idx="1">
                  <c:v>6.1694155982483379</c:v>
                </c:pt>
                <c:pt idx="2">
                  <c:v>4.4715498840219805</c:v>
                </c:pt>
                <c:pt idx="3">
                  <c:v>4.1082494220850041</c:v>
                </c:pt>
                <c:pt idx="4">
                  <c:v>4.2947577256335112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48-4FBC-BB97-4EC8FEC91060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3.1587459170856826</c:v>
                </c:pt>
                <c:pt idx="1">
                  <c:v>8.5735129103711678</c:v>
                </c:pt>
                <c:pt idx="2">
                  <c:v>6.3935541737328077</c:v>
                </c:pt>
                <c:pt idx="3">
                  <c:v>5.129466132773512</c:v>
                </c:pt>
                <c:pt idx="4">
                  <c:v>5.0642681531010227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48-4FBC-BB97-4EC8FEC91060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648-4FBC-BB97-4EC8FEC91060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3.1849207519015899</c:v>
                </c:pt>
                <c:pt idx="1">
                  <c:v>9.9305083383803687</c:v>
                </c:pt>
                <c:pt idx="2">
                  <c:v>7.6194294066393295</c:v>
                </c:pt>
                <c:pt idx="3">
                  <c:v>6.6872428023793873</c:v>
                </c:pt>
                <c:pt idx="4">
                  <c:v>5.0511098478489336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648-4FBC-BB97-4EC8FEC91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1400" b="0" i="0" u="none" strike="noStrike" baseline="0" dirty="0" err="1">
                <a:effectLst/>
              </a:rPr>
              <a:t>equal</a:t>
            </a:r>
            <a:r>
              <a:rPr lang="nl-NL" sz="1400" b="0" i="0" u="none" strike="noStrike" baseline="0" dirty="0">
                <a:effectLst/>
              </a:rPr>
              <a:t> care </a:t>
            </a:r>
            <a:r>
              <a:rPr lang="nl-NL" sz="1400" b="0" i="0" u="none" strike="noStrike" baseline="0" dirty="0" err="1">
                <a:effectLst/>
              </a:rPr>
              <a:t>domains</a:t>
            </a:r>
            <a:r>
              <a:rPr lang="nl-NL" sz="1400" b="0" i="0" u="none" strike="noStrike" baseline="0" dirty="0">
                <a:effectLst/>
              </a:rPr>
              <a:t> </a:t>
            </a:r>
            <a:r>
              <a:rPr lang="nl-NL" dirty="0" err="1"/>
              <a:t>for</a:t>
            </a:r>
            <a:r>
              <a:rPr lang="nl-NL" baseline="0" dirty="0"/>
              <a:t> </a:t>
            </a:r>
            <a:r>
              <a:rPr lang="nl-NL" baseline="0" dirty="0" err="1"/>
              <a:t>several</a:t>
            </a:r>
            <a:r>
              <a:rPr lang="nl-NL" baseline="0" dirty="0"/>
              <a:t> </a:t>
            </a:r>
            <a:r>
              <a:rPr lang="nl-NL" dirty="0" err="1"/>
              <a:t>amounts</a:t>
            </a:r>
            <a:r>
              <a:rPr lang="nl-NL" dirty="0"/>
              <a:t> of </a:t>
            </a:r>
            <a:r>
              <a:rPr lang="nl-NL" dirty="0" err="1"/>
              <a:t>ants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0.11038824370793462</c:v>
                  </c:pt>
                  <c:pt idx="1">
                    <c:v>0.27793859308013419</c:v>
                  </c:pt>
                  <c:pt idx="2">
                    <c:v>5.4983333110486102E-2</c:v>
                  </c:pt>
                  <c:pt idx="3">
                    <c:v>0.11857139215263122</c:v>
                  </c:pt>
                  <c:pt idx="4">
                    <c:v>0.30044184181288225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0.11038824370793462</c:v>
                  </c:pt>
                  <c:pt idx="1">
                    <c:v>0.27793859308013419</c:v>
                  </c:pt>
                  <c:pt idx="2">
                    <c:v>5.4983333110486102E-2</c:v>
                  </c:pt>
                  <c:pt idx="3">
                    <c:v>0.11857139215263122</c:v>
                  </c:pt>
                  <c:pt idx="4">
                    <c:v>0.30044184181288225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6.6232620943668081</c:v>
                </c:pt>
                <c:pt idx="1">
                  <c:v>4.0107416194032748</c:v>
                </c:pt>
                <c:pt idx="2">
                  <c:v>2.5494210279712881</c:v>
                </c:pt>
                <c:pt idx="3">
                  <c:v>3.1175336501715321</c:v>
                </c:pt>
                <c:pt idx="4">
                  <c:v>3.3071396591462503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F1-44C5-80F7-F67BDA5AA807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0.26188961617716966</c:v>
                  </c:pt>
                  <c:pt idx="1">
                    <c:v>0.30334017784188461</c:v>
                  </c:pt>
                  <c:pt idx="2">
                    <c:v>0.13096429717074251</c:v>
                  </c:pt>
                  <c:pt idx="3">
                    <c:v>0.25321751223228195</c:v>
                  </c:pt>
                  <c:pt idx="4">
                    <c:v>0.30167714457806355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0.29986115795535812</c:v>
                  </c:pt>
                  <c:pt idx="1">
                    <c:v>0.37135455653552524</c:v>
                  </c:pt>
                  <c:pt idx="2">
                    <c:v>0.26221706283362672</c:v>
                  </c:pt>
                  <c:pt idx="3">
                    <c:v>0.2014773268516275</c:v>
                  </c:pt>
                  <c:pt idx="4">
                    <c:v>0.16284174479006372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9.0890999330796323</c:v>
                </c:pt>
                <c:pt idx="1">
                  <c:v>4.9051566135757181</c:v>
                </c:pt>
                <c:pt idx="2">
                  <c:v>3.3858474888781744</c:v>
                </c:pt>
                <c:pt idx="3">
                  <c:v>3.9402714128763643</c:v>
                </c:pt>
                <c:pt idx="4">
                  <c:v>3.9620921378028937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F1-44C5-80F7-F67BDA5AA807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0.29986115795535812</c:v>
                  </c:pt>
                  <c:pt idx="1">
                    <c:v>0.37135455653552524</c:v>
                  </c:pt>
                  <c:pt idx="2">
                    <c:v>0.26221706283362672</c:v>
                  </c:pt>
                  <c:pt idx="3">
                    <c:v>0.2014773268516275</c:v>
                  </c:pt>
                  <c:pt idx="4">
                    <c:v>0.16284174479006372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0.29986115795535812</c:v>
                  </c:pt>
                  <c:pt idx="1">
                    <c:v>0.37135455653552524</c:v>
                  </c:pt>
                  <c:pt idx="2">
                    <c:v>0.26221706283362672</c:v>
                  </c:pt>
                  <c:pt idx="3">
                    <c:v>0.2014773268516275</c:v>
                  </c:pt>
                  <c:pt idx="4">
                    <c:v>0.16284174479006372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9.5450771555606302</c:v>
                </c:pt>
                <c:pt idx="1">
                  <c:v>6.3096599333830641</c:v>
                </c:pt>
                <c:pt idx="2">
                  <c:v>4.2929790417648057</c:v>
                </c:pt>
                <c:pt idx="3">
                  <c:v>4.4095548396031514</c:v>
                </c:pt>
                <c:pt idx="4">
                  <c:v>5.1828222762210663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1F1-44C5-80F7-F67BDA5AA807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9.6695934251685447</c:v>
                </c:pt>
                <c:pt idx="1">
                  <c:v>7.0572309462974347</c:v>
                </c:pt>
                <c:pt idx="2">
                  <c:v>4.4376348616702783</c:v>
                </c:pt>
                <c:pt idx="3">
                  <c:v>6.0943336397880525</c:v>
                </c:pt>
                <c:pt idx="4">
                  <c:v>5.4656516956310695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F1-44C5-80F7-F67BDA5AA807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10.340575106959212</c:v>
                </c:pt>
                <c:pt idx="1">
                  <c:v>8.567890475981077</c:v>
                </c:pt>
                <c:pt idx="2">
                  <c:v>4.7891683033139758</c:v>
                </c:pt>
                <c:pt idx="3">
                  <c:v>5.6791401872306624</c:v>
                </c:pt>
                <c:pt idx="4">
                  <c:v>6.1550665094377299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1F1-44C5-80F7-F67BDA5AA8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EC-4ED7-8EE8-E99E6901E5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79EC-4ED7-8EE8-E99E6901E5E0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79EC-4ED7-8EE8-E99E6901E5E0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9EC-4ED7-8EE8-E99E6901E5E0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9EC-4ED7-8EE8-E99E6901E5E0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care </a:t>
            </a:r>
            <a:r>
              <a:rPr lang="nl-NL" dirty="0" err="1"/>
              <a:t>domains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9.6695934251685447</c:v>
                </c:pt>
                <c:pt idx="1">
                  <c:v>7.0572309462974347</c:v>
                </c:pt>
                <c:pt idx="2">
                  <c:v>4.4376348616702783</c:v>
                </c:pt>
                <c:pt idx="3">
                  <c:v>6.0943336397880525</c:v>
                </c:pt>
                <c:pt idx="4">
                  <c:v>5.4656516956310695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F2-4AC7-9FB3-86B1A15EE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0.11038824370793462</c:v>
                        </c:pt>
                        <c:pt idx="1">
                          <c:v>0.27793859308013419</c:v>
                        </c:pt>
                        <c:pt idx="2">
                          <c:v>5.4983333110486102E-2</c:v>
                        </c:pt>
                        <c:pt idx="3">
                          <c:v>0.11857139215263122</c:v>
                        </c:pt>
                        <c:pt idx="4">
                          <c:v>0.30044184181288225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0.11038824370793462</c:v>
                        </c:pt>
                        <c:pt idx="1">
                          <c:v>0.27793859308013419</c:v>
                        </c:pt>
                        <c:pt idx="2">
                          <c:v>5.4983333110486102E-2</c:v>
                        </c:pt>
                        <c:pt idx="3">
                          <c:v>0.11857139215263122</c:v>
                        </c:pt>
                        <c:pt idx="4">
                          <c:v>0.30044184181288225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6.6232620943668081</c:v>
                      </c:pt>
                      <c:pt idx="1">
                        <c:v>4.0107416194032748</c:v>
                      </c:pt>
                      <c:pt idx="2">
                        <c:v>2.5494210279712881</c:v>
                      </c:pt>
                      <c:pt idx="3">
                        <c:v>3.1175336501715321</c:v>
                      </c:pt>
                      <c:pt idx="4">
                        <c:v>3.3071396591462503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4F2-4AC7-9FB3-86B1A15EEEAD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0.26188961617716966</c:v>
                        </c:pt>
                        <c:pt idx="1">
                          <c:v>0.30334017784188461</c:v>
                        </c:pt>
                        <c:pt idx="2">
                          <c:v>0.13096429717074251</c:v>
                        </c:pt>
                        <c:pt idx="3">
                          <c:v>0.25321751223228195</c:v>
                        </c:pt>
                        <c:pt idx="4">
                          <c:v>0.30167714457806355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9.0890999330796323</c:v>
                      </c:pt>
                      <c:pt idx="1">
                        <c:v>4.9051566135757181</c:v>
                      </c:pt>
                      <c:pt idx="2">
                        <c:v>3.3858474888781744</c:v>
                      </c:pt>
                      <c:pt idx="3">
                        <c:v>3.9402714128763643</c:v>
                      </c:pt>
                      <c:pt idx="4">
                        <c:v>3.9620921378028937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4F2-4AC7-9FB3-86B1A15EEEAD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9.5450771555606302</c:v>
                      </c:pt>
                      <c:pt idx="1">
                        <c:v>6.3096599333830641</c:v>
                      </c:pt>
                      <c:pt idx="2">
                        <c:v>4.2929790417648057</c:v>
                      </c:pt>
                      <c:pt idx="3">
                        <c:v>4.4095548396031514</c:v>
                      </c:pt>
                      <c:pt idx="4">
                        <c:v>5.1828222762210663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4F2-4AC7-9FB3-86B1A15EEEAD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10.340575106959212</c:v>
                      </c:pt>
                      <c:pt idx="1">
                        <c:v>8.567890475981077</c:v>
                      </c:pt>
                      <c:pt idx="2">
                        <c:v>4.7891683033139758</c:v>
                      </c:pt>
                      <c:pt idx="3">
                        <c:v>5.6791401872306624</c:v>
                      </c:pt>
                      <c:pt idx="4">
                        <c:v>6.1550665094377299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4F2-4AC7-9FB3-86B1A15EEEAD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baseline="0" dirty="0"/>
              <a:t> </a:t>
            </a:r>
            <a:r>
              <a:rPr lang="nl-NL" baseline="0" dirty="0" err="1"/>
              <a:t>several</a:t>
            </a:r>
            <a:r>
              <a:rPr lang="nl-NL" dirty="0"/>
              <a:t> </a:t>
            </a:r>
            <a:r>
              <a:rPr lang="nl-NL" dirty="0" err="1"/>
              <a:t>amounts</a:t>
            </a:r>
            <a:r>
              <a:rPr lang="nl-NL" dirty="0"/>
              <a:t> of </a:t>
            </a:r>
            <a:r>
              <a:rPr lang="nl-NL" dirty="0" err="1"/>
              <a:t>worker</a:t>
            </a:r>
            <a:r>
              <a:rPr lang="nl-NL" dirty="0"/>
              <a:t> </a:t>
            </a:r>
            <a:r>
              <a:rPr lang="nl-NL" dirty="0" err="1"/>
              <a:t>ants</a:t>
            </a:r>
            <a:r>
              <a:rPr lang="nl-NL" dirty="0"/>
              <a:t>, </a:t>
            </a:r>
            <a:r>
              <a:rPr lang="nl-NL" dirty="0" err="1"/>
              <a:t>tiredness</a:t>
            </a:r>
            <a:r>
              <a:rPr lang="nl-NL" dirty="0"/>
              <a:t> independent of </a:t>
            </a:r>
            <a:r>
              <a:rPr lang="nl-NL" dirty="0" err="1"/>
              <a:t>weight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0.22934985951788908</c:v>
                  </c:pt>
                  <c:pt idx="1">
                    <c:v>0.17605702701968529</c:v>
                  </c:pt>
                  <c:pt idx="2">
                    <c:v>0.46479992297714928</c:v>
                  </c:pt>
                  <c:pt idx="3">
                    <c:v>0.26701233844889927</c:v>
                  </c:pt>
                  <c:pt idx="4">
                    <c:v>0.27126947339163249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0.22934985951788908</c:v>
                  </c:pt>
                  <c:pt idx="1">
                    <c:v>0.17605702701968529</c:v>
                  </c:pt>
                  <c:pt idx="2">
                    <c:v>0.46479992297714928</c:v>
                  </c:pt>
                  <c:pt idx="3">
                    <c:v>0.26701233844889927</c:v>
                  </c:pt>
                  <c:pt idx="4">
                    <c:v>0.27126947339163249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3.1829036825831358</c:v>
                </c:pt>
                <c:pt idx="1">
                  <c:v>3.125488559745536</c:v>
                </c:pt>
                <c:pt idx="2">
                  <c:v>4.4395220772340558</c:v>
                </c:pt>
                <c:pt idx="3">
                  <c:v>3.0763619542316443</c:v>
                </c:pt>
                <c:pt idx="4">
                  <c:v>2.951178273852928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8A-45DB-BE29-84D4B7759262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8.5699227983289522E-2</c:v>
                  </c:pt>
                  <c:pt idx="1">
                    <c:v>0.14225198851426721</c:v>
                  </c:pt>
                  <c:pt idx="2">
                    <c:v>0.2167798388997185</c:v>
                  </c:pt>
                  <c:pt idx="3">
                    <c:v>5.4638193842037018E-2</c:v>
                  </c:pt>
                  <c:pt idx="4">
                    <c:v>0.26223862953544924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0.19279369003231239</c:v>
                  </c:pt>
                  <c:pt idx="1">
                    <c:v>0.29677120013895325</c:v>
                  </c:pt>
                  <c:pt idx="2">
                    <c:v>0.36714789729485486</c:v>
                  </c:pt>
                  <c:pt idx="3">
                    <c:v>0.15498696913318738</c:v>
                  </c:pt>
                  <c:pt idx="4">
                    <c:v>0.22513364909615974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3.3170977017341778</c:v>
                </c:pt>
                <c:pt idx="1">
                  <c:v>4.3043820938192141</c:v>
                </c:pt>
                <c:pt idx="2">
                  <c:v>4.710599186057431</c:v>
                </c:pt>
                <c:pt idx="3">
                  <c:v>3.9988864034194984</c:v>
                </c:pt>
                <c:pt idx="4">
                  <c:v>3.2807920913269357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8A-45DB-BE29-84D4B7759262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0.19279369003231239</c:v>
                  </c:pt>
                  <c:pt idx="1">
                    <c:v>0.29677120013895325</c:v>
                  </c:pt>
                  <c:pt idx="2">
                    <c:v>0.36714789729485486</c:v>
                  </c:pt>
                  <c:pt idx="3">
                    <c:v>0.15498696913318738</c:v>
                  </c:pt>
                  <c:pt idx="4">
                    <c:v>0.22513364909615974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0.19279369003231239</c:v>
                  </c:pt>
                  <c:pt idx="1">
                    <c:v>0.29677120013895325</c:v>
                  </c:pt>
                  <c:pt idx="2">
                    <c:v>0.36714789729485486</c:v>
                  </c:pt>
                  <c:pt idx="3">
                    <c:v>0.15498696913318738</c:v>
                  </c:pt>
                  <c:pt idx="4">
                    <c:v>0.22513364909615974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3.3668025240943096</c:v>
                </c:pt>
                <c:pt idx="1">
                  <c:v>4.6468242383862162</c:v>
                </c:pt>
                <c:pt idx="2">
                  <c:v>5.5494516021777729</c:v>
                </c:pt>
                <c:pt idx="3">
                  <c:v>4.3248255557989621</c:v>
                </c:pt>
                <c:pt idx="4">
                  <c:v>3.9401895833448819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8A-45DB-BE29-84D4B7759262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3.1385282738434763</c:v>
                </c:pt>
                <c:pt idx="1">
                  <c:v>6.2579887882199348</c:v>
                </c:pt>
                <c:pt idx="2">
                  <c:v>6.2618356863580491</c:v>
                </c:pt>
                <c:pt idx="3">
                  <c:v>5.3788291335695879</c:v>
                </c:pt>
                <c:pt idx="4">
                  <c:v>4.557245390178716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58A-45DB-BE29-84D4B7759262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3.202308142233818</c:v>
                </c:pt>
                <c:pt idx="1">
                  <c:v>6.5702711761187969</c:v>
                </c:pt>
                <c:pt idx="2">
                  <c:v>6.995699921675298</c:v>
                </c:pt>
                <c:pt idx="3">
                  <c:v>5.8223534693055097</c:v>
                </c:pt>
                <c:pt idx="4">
                  <c:v>4.1650645100912147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58A-45DB-BE29-84D4B7759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2854c7616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2854c7616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2854c761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2854c761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2854c7616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2854c7616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2854c7616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2854c7616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647ff1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2647ff1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Show model by screensharing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2854c76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2854c76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647ff1a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647ff1a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2854c761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2854c761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2854c7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2854c7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2854c7616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2854c7616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2854c76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2854c76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41cbd4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41cbd4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41cbd4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41cbd4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4202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2647ff1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2647ff1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absolute values: blue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trend: grey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2854c761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2854c761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maximum tiredness = 50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2854c761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2854c761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2854c761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2854c761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2854c7616_2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2854c7616_2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647ff1a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647ff1a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2854c761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2854c761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854c7616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854c7616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2854c7616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2854c7616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2854c7616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2854c7616_2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2854c7616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2854c7616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2854c7616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2854c7616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nl-NL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2854c7616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2854c7616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2854c7616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2854c7616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854c761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2854c761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854c7616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2854c7616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0"/>
              <a:buFont typeface="Calibri"/>
              <a:buNone/>
            </a:pPr>
            <a:r>
              <a:rPr lang="nl-NL" sz="8900"/>
              <a:t>Brood sorting by ants</a:t>
            </a:r>
            <a:endParaRPr sz="8900"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097280" y="4379575"/>
            <a:ext cx="308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 err="1"/>
              <a:t>Ludi</a:t>
            </a:r>
            <a:r>
              <a:rPr lang="nl-NL" cap="none" dirty="0"/>
              <a:t> van Leeuwen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/>
              <a:t>Corine Nijhof</a:t>
            </a:r>
            <a:endParaRPr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7429080" y="4379575"/>
            <a:ext cx="37266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/>
              <a:t>Advanced </a:t>
            </a:r>
            <a:r>
              <a:rPr lang="nl-NL" cap="none" dirty="0" err="1"/>
              <a:t>Self-Organisatio</a:t>
            </a:r>
            <a:r>
              <a:rPr lang="nl-NL" dirty="0" err="1"/>
              <a:t>n</a:t>
            </a:r>
            <a:r>
              <a:rPr lang="nl-NL" dirty="0"/>
              <a:t> </a:t>
            </a:r>
            <a:r>
              <a:rPr lang="nl-NL" cap="none" dirty="0"/>
              <a:t>of </a:t>
            </a:r>
            <a:r>
              <a:rPr lang="nl-NL" cap="none" dirty="0" err="1"/>
              <a:t>Social</a:t>
            </a:r>
            <a:r>
              <a:rPr lang="nl-NL" cap="none" dirty="0"/>
              <a:t> Systems</a:t>
            </a:r>
            <a:endParaRPr dirty="0"/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/>
          </a:blip>
          <a:srcRect b="6533"/>
          <a:stretch/>
        </p:blipFill>
        <p:spPr>
          <a:xfrm>
            <a:off x="6722325" y="640976"/>
            <a:ext cx="3320950" cy="17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Domain of care </a:t>
            </a:r>
            <a:r>
              <a:rPr lang="nl-NL" sz="21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nl-NL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/>
              <a:t>to amount of care that brood needs 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0" y="2250526"/>
            <a:ext cx="5349575" cy="30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/>
        </p:nvSpPr>
        <p:spPr>
          <a:xfrm>
            <a:off x="490200" y="6380075"/>
            <a:ext cx="553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illustration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purposes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right species of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652425" y="5428025"/>
            <a:ext cx="255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 eggs and larvae: Feeding and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877" y="2109061"/>
            <a:ext cx="4960590" cy="341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750" y="1896725"/>
            <a:ext cx="5157026" cy="35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6940150" y="5624675"/>
            <a:ext cx="468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 (Pre)-Pupae: No feeding, only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FD02C634-3880-4538-9000-5DAC5E042D86}"/>
              </a:ext>
            </a:extLst>
          </p:cNvPr>
          <p:cNvPicPr preferRelativeResize="0"/>
          <p:nvPr/>
        </p:nvPicPr>
        <p:blipFill rotWithShape="1">
          <a:blip r:embed="rId6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Care ordering: Large larvae &gt; Medium larvae ~ Prepupae ~ Pupae &gt; Small larvae and eggs.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Evolutionary explanation: more energy invested in large larvae, hence need more care.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DDEED6C7-8F73-42E7-AF6E-E3428A7EC4BA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Care ordering: Large larvae &gt; Medium larvae ~ Prepupae ~ Pupae &gt; Small larvae and eggs.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Simple rules: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Pick brood up if overcrowded according to domain of care.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Drop brood if not overcrowded anymore.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6" name="Google Shape;104;p13">
            <a:extLst>
              <a:ext uri="{FF2B5EF4-FFF2-40B4-BE49-F238E27FC236}">
                <a16:creationId xmlns:a16="http://schemas.microsoft.com/office/drawing/2014/main" id="{02B17D80-BBBB-4884-BA3E-F404EFC321A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Care ordering: Large larvae &gt; Medium larvae ~ Prepupae ~ Pupae &gt; Small larvae and eggs.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Simple rules: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Pick brood up if overcrowded according to domain of care.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Drop brood if not overcrowded anymore.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+ tiredness - ants carry small/light brood easier than large/heavy brood.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396D9A95-5D82-4E0C-BB5B-A22AEFB686D3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Max tiredness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 up if not enough room around larva</a:t>
            </a:r>
            <a:endParaRPr sz="15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Drop when enough room </a:t>
            </a:r>
            <a:r>
              <a:rPr lang="nl-NL" sz="1500" b="0" i="0" u="sng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ant too tired</a:t>
            </a:r>
            <a:endParaRPr sz="16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Model demonstration</a:t>
            </a:r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C0DCF-AEE6-45BB-8800-85A8813B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417" y="1845734"/>
            <a:ext cx="6341165" cy="4383835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8" name="Google Shape;104;p13">
            <a:extLst>
              <a:ext uri="{FF2B5EF4-FFF2-40B4-BE49-F238E27FC236}">
                <a16:creationId xmlns:a16="http://schemas.microsoft.com/office/drawing/2014/main" id="{3FD423CB-7CD0-4395-8736-2BE4CADEB8D8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513" y="2057400"/>
            <a:ext cx="2504723" cy="374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4727" y="2057390"/>
            <a:ext cx="2504723" cy="374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8" name="Google Shape;3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94" y="2057400"/>
            <a:ext cx="2504724" cy="374356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550" y="2057391"/>
            <a:ext cx="2504723" cy="37435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04;p13">
            <a:extLst>
              <a:ext uri="{FF2B5EF4-FFF2-40B4-BE49-F238E27FC236}">
                <a16:creationId xmlns:a16="http://schemas.microsoft.com/office/drawing/2014/main" id="{F0EC6672-930C-4789-87FC-42CD99AD6BFA}"/>
              </a:ext>
            </a:extLst>
          </p:cNvPr>
          <p:cNvPicPr preferRelativeResize="0"/>
          <p:nvPr/>
        </p:nvPicPr>
        <p:blipFill rotWithShape="1">
          <a:blip r:embed="rId7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7942901"/>
              </p:ext>
            </p:extLst>
          </p:nvPr>
        </p:nvGraphicFramePr>
        <p:xfrm>
          <a:off x="374084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7" name="Google Shape;317;p29"/>
          <p:cNvCxnSpPr/>
          <p:nvPr/>
        </p:nvCxnSpPr>
        <p:spPr>
          <a:xfrm>
            <a:off x="711302" y="3443025"/>
            <a:ext cx="0" cy="39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111470"/>
              </p:ext>
            </p:extLst>
          </p:nvPr>
        </p:nvGraphicFramePr>
        <p:xfrm>
          <a:off x="6219123" y="2054332"/>
          <a:ext cx="5591175" cy="3608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18" name="Google Shape;318;p29"/>
          <p:cNvCxnSpPr/>
          <p:nvPr/>
        </p:nvCxnSpPr>
        <p:spPr>
          <a:xfrm>
            <a:off x="6570650" y="3443025"/>
            <a:ext cx="0" cy="39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04;p13">
            <a:extLst>
              <a:ext uri="{FF2B5EF4-FFF2-40B4-BE49-F238E27FC236}">
                <a16:creationId xmlns:a16="http://schemas.microsoft.com/office/drawing/2014/main" id="{A69DDB28-E7AC-4F11-9970-24295949891A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2E2F808-6679-4F85-A8A4-6262E5DC89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064099"/>
              </p:ext>
            </p:extLst>
          </p:nvPr>
        </p:nvGraphicFramePr>
        <p:xfrm>
          <a:off x="6219123" y="2050522"/>
          <a:ext cx="5587365" cy="360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9F41512-35E6-4173-9220-A6E79DADE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3861263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cxnSp>
        <p:nvCxnSpPr>
          <p:cNvPr id="324" name="Google Shape;324;p30"/>
          <p:cNvCxnSpPr>
            <a:cxnSpLocks/>
          </p:cNvCxnSpPr>
          <p:nvPr/>
        </p:nvCxnSpPr>
        <p:spPr>
          <a:xfrm>
            <a:off x="711305" y="3359898"/>
            <a:ext cx="0" cy="49561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324;p30">
            <a:extLst>
              <a:ext uri="{FF2B5EF4-FFF2-40B4-BE49-F238E27FC236}">
                <a16:creationId xmlns:a16="http://schemas.microsoft.com/office/drawing/2014/main" id="{6E2EC094-5EFE-46D7-B267-FDDCFA8B54C5}"/>
              </a:ext>
            </a:extLst>
          </p:cNvPr>
          <p:cNvCxnSpPr>
            <a:cxnSpLocks/>
          </p:cNvCxnSpPr>
          <p:nvPr/>
        </p:nvCxnSpPr>
        <p:spPr>
          <a:xfrm>
            <a:off x="6562545" y="3359898"/>
            <a:ext cx="0" cy="49561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Google Shape;104;p13">
            <a:extLst>
              <a:ext uri="{FF2B5EF4-FFF2-40B4-BE49-F238E27FC236}">
                <a16:creationId xmlns:a16="http://schemas.microsoft.com/office/drawing/2014/main" id="{D14A5245-A06C-4FB8-8FFE-796FFFC2FBF3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Care domain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proportional to weight vs. equal</a:t>
            </a:r>
            <a:endParaRPr sz="40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060EA62-D0CE-4CBA-8D13-6BB22A18B1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3852215"/>
              </p:ext>
            </p:extLst>
          </p:nvPr>
        </p:nvGraphicFramePr>
        <p:xfrm>
          <a:off x="379054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802987"/>
              </p:ext>
            </p:extLst>
          </p:nvPr>
        </p:nvGraphicFramePr>
        <p:xfrm>
          <a:off x="6214153" y="2054332"/>
          <a:ext cx="5600700" cy="3604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9C2CF7EA-9D6D-4F43-B861-F622D7B33ED7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994050" y="156249"/>
            <a:ext cx="10058400" cy="148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Main character</a:t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2189122"/>
            <a:ext cx="4821475" cy="3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375" y="2189125"/>
            <a:ext cx="5110503" cy="3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4;p13">
            <a:extLst>
              <a:ext uri="{FF2B5EF4-FFF2-40B4-BE49-F238E27FC236}">
                <a16:creationId xmlns:a16="http://schemas.microsoft.com/office/drawing/2014/main" id="{134ACEA8-DC8D-4C8E-B37A-3B0409F53A57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Care domain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proportional to weight vs. equal for all larvae</a:t>
            </a:r>
            <a:endParaRPr sz="40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A83E8DA-4A7F-4DF0-919F-7B344565E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655225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2801DA2-0757-4686-9B23-6D0C1BE8BA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417509"/>
              </p:ext>
            </p:extLst>
          </p:nvPr>
        </p:nvGraphicFramePr>
        <p:xfrm>
          <a:off x="6219124" y="2050522"/>
          <a:ext cx="5600700" cy="3613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oogle Shape;104;p13">
            <a:extLst>
              <a:ext uri="{FF2B5EF4-FFF2-40B4-BE49-F238E27FC236}">
                <a16:creationId xmlns:a16="http://schemas.microsoft.com/office/drawing/2014/main" id="{F4CF5BAA-350C-4D1B-A5D4-7251142B68AC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Tiredness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dependent on weight vs. equal for all larvae</a:t>
            </a:r>
            <a:endParaRPr sz="400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754781"/>
              </p:ext>
            </p:extLst>
          </p:nvPr>
        </p:nvGraphicFramePr>
        <p:xfrm>
          <a:off x="6214153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CCB17F-F0E8-46EA-B600-D2FEDE848E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108867"/>
              </p:ext>
            </p:extLst>
          </p:nvPr>
        </p:nvGraphicFramePr>
        <p:xfrm>
          <a:off x="379054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2E287059-815F-4991-9FBE-2F3581FE8E63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Tiredness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dependent on weight vs. equal for all larvae</a:t>
            </a:r>
            <a:endParaRPr sz="400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F41512-35E6-4173-9220-A6E79DADE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483147"/>
              </p:ext>
            </p:extLst>
          </p:nvPr>
        </p:nvGraphicFramePr>
        <p:xfrm>
          <a:off x="6219124" y="2050521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5752F6-7641-4831-8DA5-6AD9A7BC0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775656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oogle Shape;104;p13">
            <a:extLst>
              <a:ext uri="{FF2B5EF4-FFF2-40B4-BE49-F238E27FC236}">
                <a16:creationId xmlns:a16="http://schemas.microsoft.com/office/drawing/2014/main" id="{86F95594-1A28-4C99-8363-9A9CB3B70444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58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RMS of brood displacement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600"/>
              <a:t>model vs. empirical (Sendova-Franks, 2004)</a:t>
            </a:r>
            <a:endParaRPr sz="3600"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699" y="2228575"/>
            <a:ext cx="4284925" cy="3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 txBox="1"/>
          <p:nvPr/>
        </p:nvSpPr>
        <p:spPr>
          <a:xfrm>
            <a:off x="8414398" y="5298400"/>
            <a:ext cx="222047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 rot="-5400000">
            <a:off x="5161951" y="3544749"/>
            <a:ext cx="31379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Root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square displacement of brood (mm)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6529499" y="2050522"/>
            <a:ext cx="4947300" cy="3615690"/>
          </a:xfrm>
          <a:prstGeom prst="rect">
            <a:avLst/>
          </a:prstGeom>
          <a:noFill/>
          <a:ln w="12700"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B8C02A0-67E3-458C-9E8F-89254039D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224739"/>
              </p:ext>
            </p:extLst>
          </p:nvPr>
        </p:nvGraphicFramePr>
        <p:xfrm>
          <a:off x="359975" y="2050522"/>
          <a:ext cx="5600701" cy="3615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679AF101-8CE7-4144-A0AD-5C4D80C42E84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RMS of brood displacement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600"/>
              <a:t>model vs. empirical</a:t>
            </a:r>
            <a:endParaRPr sz="3600"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518" y="2228575"/>
            <a:ext cx="4284925" cy="3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/>
        </p:nvSpPr>
        <p:spPr>
          <a:xfrm>
            <a:off x="8444217" y="5298400"/>
            <a:ext cx="219065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 rot="-5400000">
            <a:off x="5144518" y="3544750"/>
            <a:ext cx="31379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Root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square displacement of brood (mm)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71F53B4-7124-4D49-A3CE-61C28E5B6E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348638"/>
              </p:ext>
            </p:extLst>
          </p:nvPr>
        </p:nvGraphicFramePr>
        <p:xfrm>
          <a:off x="382776" y="2046710"/>
          <a:ext cx="56007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69DC23F2-29BD-4360-8259-18F0D1204CBD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B8C02A0-67E3-458C-9E8F-89254039D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671458"/>
              </p:ext>
            </p:extLst>
          </p:nvPr>
        </p:nvGraphicFramePr>
        <p:xfrm>
          <a:off x="382776" y="2051472"/>
          <a:ext cx="5604511" cy="3609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Mean duration of brood movement by 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model vs. empirical</a:t>
            </a:r>
            <a:endParaRPr sz="4000"/>
          </a:p>
        </p:txBody>
      </p:sp>
      <p:sp>
        <p:nvSpPr>
          <p:cNvPr id="375" name="Google Shape;375;p36"/>
          <p:cNvSpPr txBox="1"/>
          <p:nvPr/>
        </p:nvSpPr>
        <p:spPr>
          <a:xfrm>
            <a:off x="8116224" y="5268583"/>
            <a:ext cx="210120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 rot="-5400000">
            <a:off x="5444227" y="3475982"/>
            <a:ext cx="26040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movement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(s)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327" y="2256546"/>
            <a:ext cx="4423150" cy="3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/>
          <p:nvPr/>
        </p:nvSpPr>
        <p:spPr>
          <a:xfrm>
            <a:off x="964192" y="4634954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7111002" y="2358608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67;p35">
            <a:extLst>
              <a:ext uri="{FF2B5EF4-FFF2-40B4-BE49-F238E27FC236}">
                <a16:creationId xmlns:a16="http://schemas.microsoft.com/office/drawing/2014/main" id="{4E5A50A1-03C5-4D81-86F7-5D7C67EFBE5A}"/>
              </a:ext>
            </a:extLst>
          </p:cNvPr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04;p13">
            <a:extLst>
              <a:ext uri="{FF2B5EF4-FFF2-40B4-BE49-F238E27FC236}">
                <a16:creationId xmlns:a16="http://schemas.microsoft.com/office/drawing/2014/main" id="{20ECBDBC-BE25-46AF-AD38-ADA6F4D82A68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C9445E9-4984-468A-812B-72C280460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383487"/>
              </p:ext>
            </p:extLst>
          </p:nvPr>
        </p:nvGraphicFramePr>
        <p:xfrm>
          <a:off x="356738" y="2048615"/>
          <a:ext cx="5614035" cy="3617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6" name="Google Shape;386;p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duration</a:t>
            </a:r>
            <a:r>
              <a:rPr lang="nl-NL" dirty="0"/>
              <a:t> of brood </a:t>
            </a:r>
            <a:r>
              <a:rPr lang="nl-NL" dirty="0" err="1"/>
              <a:t>movement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 dirty="0"/>
              <a:t>model vs. </a:t>
            </a:r>
            <a:r>
              <a:rPr lang="nl-NL" sz="4000" dirty="0" err="1"/>
              <a:t>empirical</a:t>
            </a:r>
            <a:endParaRPr sz="4000" dirty="0"/>
          </a:p>
        </p:txBody>
      </p:sp>
      <p:sp>
        <p:nvSpPr>
          <p:cNvPr id="391" name="Google Shape;391;p37"/>
          <p:cNvSpPr/>
          <p:nvPr/>
        </p:nvSpPr>
        <p:spPr>
          <a:xfrm>
            <a:off x="1013375" y="4555375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5;p36">
            <a:extLst>
              <a:ext uri="{FF2B5EF4-FFF2-40B4-BE49-F238E27FC236}">
                <a16:creationId xmlns:a16="http://schemas.microsoft.com/office/drawing/2014/main" id="{FDE92FC3-C62D-4B72-BEDC-FD74ADF4CD32}"/>
              </a:ext>
            </a:extLst>
          </p:cNvPr>
          <p:cNvSpPr txBox="1"/>
          <p:nvPr/>
        </p:nvSpPr>
        <p:spPr>
          <a:xfrm>
            <a:off x="8116224" y="5268583"/>
            <a:ext cx="210120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6;p36">
            <a:extLst>
              <a:ext uri="{FF2B5EF4-FFF2-40B4-BE49-F238E27FC236}">
                <a16:creationId xmlns:a16="http://schemas.microsoft.com/office/drawing/2014/main" id="{621D9442-3F0A-4506-B347-E0FFE781E296}"/>
              </a:ext>
            </a:extLst>
          </p:cNvPr>
          <p:cNvSpPr txBox="1"/>
          <p:nvPr/>
        </p:nvSpPr>
        <p:spPr>
          <a:xfrm rot="-5400000">
            <a:off x="5444227" y="3475982"/>
            <a:ext cx="26040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movement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(s)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377;p36">
            <a:extLst>
              <a:ext uri="{FF2B5EF4-FFF2-40B4-BE49-F238E27FC236}">
                <a16:creationId xmlns:a16="http://schemas.microsoft.com/office/drawing/2014/main" id="{37BDBDB4-F95C-4A2F-83AC-2D7EBCDCBF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327" y="2256546"/>
            <a:ext cx="4423150" cy="3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80;p36">
            <a:extLst>
              <a:ext uri="{FF2B5EF4-FFF2-40B4-BE49-F238E27FC236}">
                <a16:creationId xmlns:a16="http://schemas.microsoft.com/office/drawing/2014/main" id="{6E0903FC-1C69-411E-B632-E44C84C15FD6}"/>
              </a:ext>
            </a:extLst>
          </p:cNvPr>
          <p:cNvSpPr/>
          <p:nvPr/>
        </p:nvSpPr>
        <p:spPr>
          <a:xfrm>
            <a:off x="7111002" y="2358608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7;p35">
            <a:extLst>
              <a:ext uri="{FF2B5EF4-FFF2-40B4-BE49-F238E27FC236}">
                <a16:creationId xmlns:a16="http://schemas.microsoft.com/office/drawing/2014/main" id="{475624E3-583A-4B86-AF4A-B44A9C194D3A}"/>
              </a:ext>
            </a:extLst>
          </p:cNvPr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104;p13">
            <a:extLst>
              <a:ext uri="{FF2B5EF4-FFF2-40B4-BE49-F238E27FC236}">
                <a16:creationId xmlns:a16="http://schemas.microsoft.com/office/drawing/2014/main" id="{471E3F4C-037D-410B-9C66-7CA972E1D329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Summary table (significance?)</a:t>
            </a:r>
            <a:endParaRPr sz="4000"/>
          </a:p>
        </p:txBody>
      </p:sp>
      <p:graphicFrame>
        <p:nvGraphicFramePr>
          <p:cNvPr id="398" name="Google Shape;398;p38"/>
          <p:cNvGraphicFramePr/>
          <p:nvPr/>
        </p:nvGraphicFramePr>
        <p:xfrm>
          <a:off x="952500" y="3048000"/>
          <a:ext cx="10287000" cy="2224920"/>
        </p:xfrm>
        <a:graphic>
          <a:graphicData uri="http://schemas.openxmlformats.org/drawingml/2006/table">
            <a:tbl>
              <a:tblPr>
                <a:noFill/>
                <a:tableStyleId>{9DE0276F-A134-416F-BFD5-474C1F5A5ACD}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Answer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Significant difference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Center vs bottom - does sorting occur?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yes, occurs in both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Nope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Care domain - does it affect sorting?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yes - with equal care domain, smalls are outside!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Tiredness - does it affect sorting?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yes - if tiredness does not depend on weight, sorting is not as strong (care domain is more relevant)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Probably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Google Shape;104;p13">
            <a:extLst>
              <a:ext uri="{FF2B5EF4-FFF2-40B4-BE49-F238E27FC236}">
                <a16:creationId xmlns:a16="http://schemas.microsoft.com/office/drawing/2014/main" id="{BF5AA4BD-D9C3-425B-8BA6-16DEF7A45443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Conclusion</a:t>
            </a:r>
            <a:endParaRPr/>
          </a:p>
        </p:txBody>
      </p:sp>
      <p:sp>
        <p:nvSpPr>
          <p:cNvPr id="404" name="Google Shape;404;p3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300"/>
              <a:t>Model shows</a:t>
            </a:r>
            <a:endParaRPr sz="23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Different care domains cause brood sorting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Tiredness is less important than care domain in resulting brood sorting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Lighter larvae can be carried longer, but aren’t because of small care domain</a:t>
            </a:r>
            <a:endParaRPr sz="230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C05E488B-10FF-4F6B-B692-C49410AE94A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Discussion</a:t>
            </a:r>
            <a:endParaRPr/>
          </a:p>
        </p:txBody>
      </p:sp>
      <p:sp>
        <p:nvSpPr>
          <p:cNvPr id="410" name="Google Shape;410;p4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300"/>
              <a:t>Model agrees with article on</a:t>
            </a:r>
            <a:endParaRPr sz="23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Larvae with more weight can be carried less far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Larvae with bigger care domain end up more towards periphery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Structure!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100"/>
              <a:t>Model disagrees with article on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Even though small larvae can be carried further, they aren’t</a:t>
            </a:r>
            <a:endParaRPr sz="2100"/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nl-NL" sz="2100"/>
              <a:t>Probable cause: small larvae are already “happy” where they are due to their small domain of care</a:t>
            </a:r>
            <a:endParaRPr sz="210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D87785F6-5E34-43AE-99E1-997951914FFA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994050" y="156250"/>
            <a:ext cx="10058400" cy="147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Family picture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l="6338" t="18416" r="28987" b="12864"/>
          <a:stretch/>
        </p:blipFill>
        <p:spPr>
          <a:xfrm>
            <a:off x="2703875" y="1932762"/>
            <a:ext cx="6784251" cy="3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2703875" y="5631875"/>
            <a:ext cx="6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3364775" y="5631875"/>
            <a:ext cx="100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756025" y="5631875"/>
            <a:ext cx="81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6280025" y="5631875"/>
            <a:ext cx="136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pre-pupae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8126125" y="5631875"/>
            <a:ext cx="136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CE943D21-C51D-4260-8AB9-A2B55A8E45A7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Further research</a:t>
            </a:r>
            <a:endParaRPr/>
          </a:p>
        </p:txBody>
      </p:sp>
      <p:sp>
        <p:nvSpPr>
          <p:cNvPr id="416" name="Google Shape;416;p4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100"/>
              <a:t>We took “domain of care” as a primitive, but can we get “domain of  care” to emerge by modelling food requirement and cleaning requirements directly?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nl-NL" sz="2100"/>
              <a:t>Sendova and Franks discuss 2 different phases: 1 of direct, tight clustering, and 2 of spacing out - we only modelled phase 2 - can we model both phases?</a:t>
            </a:r>
            <a:endParaRPr sz="210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A4F921E0-06FA-44F2-A191-0798346FD765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References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Franks, N. R. &amp; Sendova-Franks, A. B. 1992. Brood sorting by ants: distributing the workload over the work-surface. Behavioral Ecology and Sociobiology, 30, 109–123.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19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Sendova-Franks, A. B. et al. “Brood sorting by ants: two phases and differential diffusion”. Animal Behaviour, 68 (2004): 1095 - 1106. </a:t>
            </a:r>
            <a:r>
              <a:rPr lang="nl-NL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https://doi.org/10.1016/j.anbehav.2004.02.013</a:t>
            </a:r>
            <a:endParaRPr sz="1900">
              <a:solidFill>
                <a:srgbClr val="26262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1900">
                <a:solidFill>
                  <a:srgbClr val="2626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Wilson, M. et al. “Algorithms for Building Annular Structures with Minimalist Robots Inspired by Brood Sorting in Ant Colonies.” </a:t>
            </a:r>
            <a:r>
              <a:rPr lang="nl-NL" sz="1900" i="1">
                <a:solidFill>
                  <a:srgbClr val="2626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Autonomous Robots</a:t>
            </a:r>
            <a:r>
              <a:rPr lang="nl-NL" sz="1900">
                <a:solidFill>
                  <a:srgbClr val="2626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17 (2004): 115-136.</a:t>
            </a:r>
            <a:endParaRPr sz="1900">
              <a:solidFill>
                <a:srgbClr val="26262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2100"/>
          </a:p>
        </p:txBody>
      </p:sp>
      <p:pic>
        <p:nvPicPr>
          <p:cNvPr id="4" name="Google Shape;104;p13">
            <a:extLst>
              <a:ext uri="{FF2B5EF4-FFF2-40B4-BE49-F238E27FC236}">
                <a16:creationId xmlns:a16="http://schemas.microsoft.com/office/drawing/2014/main" id="{ED445EB1-2A0F-4BB6-BE19-76EEB4D558BD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Empirical data (Sendova-Franks 2004)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Brood is sorted in concentric annuli (rings)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1904411" y="2191039"/>
            <a:ext cx="4117500" cy="37278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410539" y="2568876"/>
            <a:ext cx="3086400" cy="29484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2631850" y="2849850"/>
            <a:ext cx="2648100" cy="2408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2897575" y="3097200"/>
            <a:ext cx="2012700" cy="19140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3519808" y="3700997"/>
            <a:ext cx="735000" cy="751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7096225" y="2644475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7697275" y="25688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7666375" y="30357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666375" y="360675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7666375" y="41985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7653025" y="469765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7096225" y="3131775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7096225" y="3665175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7089550" y="4198575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7089550" y="4731975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04;p13">
            <a:extLst>
              <a:ext uri="{FF2B5EF4-FFF2-40B4-BE49-F238E27FC236}">
                <a16:creationId xmlns:a16="http://schemas.microsoft.com/office/drawing/2014/main" id="{6140E9EB-2B33-48A9-85A6-50BE5238E090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Question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1"/>
          </p:nvPr>
        </p:nvSpPr>
        <p:spPr>
          <a:xfrm>
            <a:off x="994050" y="1142703"/>
            <a:ext cx="9908400" cy="552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457200" lvl="0" indent="-400050" algn="l" rtl="0">
              <a:spcBef>
                <a:spcPts val="1200"/>
              </a:spcBef>
              <a:spcAft>
                <a:spcPts val="0"/>
              </a:spcAft>
              <a:buSzPts val="2700"/>
              <a:buChar char="●"/>
            </a:pPr>
            <a:r>
              <a:rPr lang="nl-NL" sz="2900"/>
              <a:t>What is the cause of this brood organisation?</a:t>
            </a:r>
            <a:endParaRPr sz="2900"/>
          </a:p>
        </p:txBody>
      </p:sp>
      <p:sp>
        <p:nvSpPr>
          <p:cNvPr id="150" name="Google Shape;150;p17"/>
          <p:cNvSpPr/>
          <p:nvPr/>
        </p:nvSpPr>
        <p:spPr>
          <a:xfrm>
            <a:off x="1187750" y="4840274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454400" y="5358000"/>
            <a:ext cx="1170000" cy="10152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1691751" y="5097599"/>
            <a:ext cx="1437000" cy="12756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563052" y="2299214"/>
            <a:ext cx="1351500" cy="1197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455801" y="3564674"/>
            <a:ext cx="1566000" cy="12756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3050950" y="5903599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3218100" y="4153699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2034950" y="4099400"/>
            <a:ext cx="1170000" cy="10152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1816251" y="2823799"/>
            <a:ext cx="1437000" cy="12756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3253251" y="2994399"/>
            <a:ext cx="1566000" cy="12756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3281152" y="4858401"/>
            <a:ext cx="1351500" cy="1197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3050950" y="2529699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7390811" y="2338514"/>
            <a:ext cx="4117478" cy="3727908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7896939" y="2716351"/>
            <a:ext cx="3086507" cy="2948284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7996804" y="2997315"/>
            <a:ext cx="2769614" cy="240867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8350854" y="3244672"/>
            <a:ext cx="2045713" cy="1913956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9006208" y="3848472"/>
            <a:ext cx="735005" cy="751459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5385325" y="4330050"/>
            <a:ext cx="1351500" cy="37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8284500" y="1816650"/>
            <a:ext cx="26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>
                <a:latin typeface="Calibri"/>
                <a:ea typeface="Calibri"/>
                <a:cs typeface="Calibri"/>
                <a:sym typeface="Calibri"/>
              </a:rPr>
              <a:t>brood sorting occurs very fast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1668900" y="1949426"/>
            <a:ext cx="261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>
                <a:latin typeface="Calibri"/>
                <a:ea typeface="Calibri"/>
                <a:cs typeface="Calibri"/>
                <a:sym typeface="Calibri"/>
              </a:rPr>
              <a:t>initial state after migration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104;p13">
            <a:extLst>
              <a:ext uri="{FF2B5EF4-FFF2-40B4-BE49-F238E27FC236}">
                <a16:creationId xmlns:a16="http://schemas.microsoft.com/office/drawing/2014/main" id="{2BD40203-EA34-47B8-A2D3-6F5A5A64B66E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Alternative hypotheses</a:t>
            </a:r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1069050" y="1152553"/>
            <a:ext cx="9908400" cy="552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Clustering (Deneubourg, 1991)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1141800" y="2057100"/>
            <a:ext cx="6249300" cy="1188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Caused by: dropping near others of same type.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nl-NL">
                <a:solidFill>
                  <a:srgbClr val="FF0000"/>
                </a:solidFill>
              </a:rPr>
              <a:t>Clusters, not concentric annuli!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2893631" y="52161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764223" y="53931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518423" y="47208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2647823" y="45438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6599601" y="370773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5313001" y="311048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5321401" y="427598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7134054" y="5141469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9144754" y="4543819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8883154" y="6065419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8500754" y="1583769"/>
            <a:ext cx="2169300" cy="1526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9874079" y="2747231"/>
            <a:ext cx="2169300" cy="1526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10670054" y="1306806"/>
            <a:ext cx="2169300" cy="1526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4" y="3334469"/>
            <a:ext cx="2169300" cy="1526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-392321" y="4788919"/>
            <a:ext cx="2169300" cy="1526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pic>
        <p:nvPicPr>
          <p:cNvPr id="20" name="Google Shape;104;p13">
            <a:extLst>
              <a:ext uri="{FF2B5EF4-FFF2-40B4-BE49-F238E27FC236}">
                <a16:creationId xmlns:a16="http://schemas.microsoft.com/office/drawing/2014/main" id="{E1EF4E51-381A-418F-94CD-88B3F5CCB5A0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Alternative hypotheses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1069050" y="1152553"/>
            <a:ext cx="9908400" cy="552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Muesli effect (Barker &amp; Grimson, 1990)</a:t>
            </a:r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1"/>
          </p:nvPr>
        </p:nvSpPr>
        <p:spPr>
          <a:xfrm>
            <a:off x="6624200" y="1901650"/>
            <a:ext cx="4218000" cy="4215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Small items can pass, larger can’t</a:t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415067" y="2631841"/>
            <a:ext cx="5855085" cy="3639709"/>
          </a:xfrm>
          <a:prstGeom prst="rect">
            <a:avLst/>
          </a:prstGeom>
          <a:solidFill>
            <a:schemeClr val="lt1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529756" y="2463688"/>
            <a:ext cx="2169407" cy="1526759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2543533" y="1801448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4047129" y="3031694"/>
            <a:ext cx="2169407" cy="1526759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533818" y="405747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408207" y="3540323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97651" y="453468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529756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2456190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492973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3546854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4637520" y="5503595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5263645" y="4963059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1940872" y="4534672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pic>
        <p:nvPicPr>
          <p:cNvPr id="213" name="Google Shape;2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25" y="3253450"/>
            <a:ext cx="2831459" cy="28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>
            <a:spLocks noGrp="1"/>
          </p:cNvSpPr>
          <p:nvPr>
            <p:ph type="body" idx="1"/>
          </p:nvPr>
        </p:nvSpPr>
        <p:spPr>
          <a:xfrm>
            <a:off x="6834450" y="2831950"/>
            <a:ext cx="4218000" cy="4215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nl-NL"/>
              <a:t>Empirical results (by simulated robots)</a:t>
            </a: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9833300" y="3950200"/>
            <a:ext cx="2144700" cy="14637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nl-NL">
                <a:solidFill>
                  <a:srgbClr val="FF0000"/>
                </a:solidFill>
              </a:rPr>
              <a:t>No concentric annuli!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1"/>
          </p:nvPr>
        </p:nvSpPr>
        <p:spPr>
          <a:xfrm>
            <a:off x="9277750" y="5850050"/>
            <a:ext cx="1623600" cy="4215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nl-NL"/>
              <a:t>Wilson (2004)</a:t>
            </a:r>
            <a:endParaRPr/>
          </a:p>
        </p:txBody>
      </p:sp>
      <p:pic>
        <p:nvPicPr>
          <p:cNvPr id="23" name="Google Shape;104;p13">
            <a:extLst>
              <a:ext uri="{FF2B5EF4-FFF2-40B4-BE49-F238E27FC236}">
                <a16:creationId xmlns:a16="http://schemas.microsoft.com/office/drawing/2014/main" id="{EC648A60-F532-4C8F-B5BF-3C0CF48122EC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Sendova and Franks Hypothesis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Differential diffusion - each brood type is spaced out according to its domain of care.</a:t>
            </a:r>
            <a:endParaRPr/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1960800"/>
            <a:ext cx="5364750" cy="41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/>
          <p:nvPr/>
        </p:nvSpPr>
        <p:spPr>
          <a:xfrm>
            <a:off x="6771750" y="2457000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7372800" y="23814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7341900" y="28483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7341900" y="34192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7341900" y="40111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7328550" y="45101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6771750" y="2944300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6771750" y="3477700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6765075" y="4011100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6765075" y="4544500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4369025" y="5815325"/>
            <a:ext cx="1739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Franks (1992)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7F21CD05-FD1F-4889-8193-D4265446D830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Domain of care </a:t>
            </a:r>
            <a:r>
              <a:rPr lang="nl-NL" sz="21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nl-NL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/>
              <a:t>to amount of care that brood needs </a:t>
            </a:r>
            <a:endParaRPr/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1960800"/>
            <a:ext cx="5364750" cy="41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/>
          <p:nvPr/>
        </p:nvSpPr>
        <p:spPr>
          <a:xfrm>
            <a:off x="6771750" y="2457000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7372800" y="23814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7341900" y="28483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7341900" y="34192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7341900" y="40111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7328550" y="45101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6771750" y="2944300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6771750" y="3477700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6765075" y="4011100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6765075" y="4544500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6640275" y="5077900"/>
            <a:ext cx="4910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Eggs, pupae and prepupae are clustered very close together, medium and large larvae are on the outside, and need more space.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51CC6141-2617-42DD-8A2A-B98EE079DDB2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4;p13">
            <a:extLst>
              <a:ext uri="{FF2B5EF4-FFF2-40B4-BE49-F238E27FC236}">
                <a16:creationId xmlns:a16="http://schemas.microsoft.com/office/drawing/2014/main" id="{CF794096-4DF4-4FDB-BBF5-CFCC22C85914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9631" y="65508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1439</Words>
  <Application>Microsoft Office PowerPoint</Application>
  <PresentationFormat>Widescreen</PresentationFormat>
  <Paragraphs>252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Arial</vt:lpstr>
      <vt:lpstr>Roboto</vt:lpstr>
      <vt:lpstr>Retrospect</vt:lpstr>
      <vt:lpstr>Brood sorting by ants</vt:lpstr>
      <vt:lpstr>Main character</vt:lpstr>
      <vt:lpstr>Family picture</vt:lpstr>
      <vt:lpstr>Empirical data (Sendova-Franks 2004)</vt:lpstr>
      <vt:lpstr>Question</vt:lpstr>
      <vt:lpstr>Alternative hypotheses</vt:lpstr>
      <vt:lpstr>Alternative hypotheses</vt:lpstr>
      <vt:lpstr>Sendova and Franks Hypothesis</vt:lpstr>
      <vt:lpstr>Hypothesis</vt:lpstr>
      <vt:lpstr>Hypothesis</vt:lpstr>
      <vt:lpstr>Hypothesis</vt:lpstr>
      <vt:lpstr>Hypothesis</vt:lpstr>
      <vt:lpstr>Hypothesis</vt:lpstr>
      <vt:lpstr>Model</vt:lpstr>
      <vt:lpstr>Model demonstration</vt:lpstr>
      <vt:lpstr>Initial placing bottom vs. center</vt:lpstr>
      <vt:lpstr>Initial placing bottom vs. center</vt:lpstr>
      <vt:lpstr>Initial placing bottom vs. center</vt:lpstr>
      <vt:lpstr> Care domain proportional to weight vs. equal</vt:lpstr>
      <vt:lpstr> Care domain proportional to weight vs. equal for all larvae</vt:lpstr>
      <vt:lpstr> Tiredness dependent on weight vs. equal for all larvae</vt:lpstr>
      <vt:lpstr> Tiredness dependent on weight vs. equal for all larvae</vt:lpstr>
      <vt:lpstr>RMS of brood displacement  model vs. empirical (Sendova-Franks, 2004)</vt:lpstr>
      <vt:lpstr>RMS of brood displacement  model vs. empirical</vt:lpstr>
      <vt:lpstr>Mean duration of brood movement by ants model vs. empirical</vt:lpstr>
      <vt:lpstr>Mean duration of brood movement by ants model vs. empirical</vt:lpstr>
      <vt:lpstr>Summary table (significance?)</vt:lpstr>
      <vt:lpstr>Conclusion</vt:lpstr>
      <vt:lpstr>Discussion</vt:lpstr>
      <vt:lpstr>Further research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Brood sorting by ants</dc:title>
  <dc:creator>Corine Nijhof</dc:creator>
  <cp:lastModifiedBy>Corine Nijhof</cp:lastModifiedBy>
  <cp:revision>7</cp:revision>
  <dcterms:modified xsi:type="dcterms:W3CDTF">2021-06-30T14:07:37Z</dcterms:modified>
</cp:coreProperties>
</file>